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361" r:id="rId2"/>
    <p:sldId id="547" r:id="rId3"/>
    <p:sldId id="596" r:id="rId4"/>
    <p:sldId id="476" r:id="rId5"/>
    <p:sldId id="545" r:id="rId6"/>
    <p:sldId id="475" r:id="rId7"/>
    <p:sldId id="477" r:id="rId8"/>
    <p:sldId id="478" r:id="rId9"/>
    <p:sldId id="481" r:id="rId10"/>
    <p:sldId id="482" r:id="rId11"/>
    <p:sldId id="483" r:id="rId12"/>
    <p:sldId id="484" r:id="rId13"/>
    <p:sldId id="486" r:id="rId14"/>
    <p:sldId id="485" r:id="rId15"/>
    <p:sldId id="487" r:id="rId16"/>
    <p:sldId id="488" r:id="rId17"/>
    <p:sldId id="472" r:id="rId18"/>
    <p:sldId id="489" r:id="rId19"/>
    <p:sldId id="490" r:id="rId20"/>
    <p:sldId id="549" r:id="rId21"/>
    <p:sldId id="550" r:id="rId22"/>
    <p:sldId id="551" r:id="rId23"/>
    <p:sldId id="552" r:id="rId24"/>
    <p:sldId id="553" r:id="rId25"/>
    <p:sldId id="554" r:id="rId26"/>
    <p:sldId id="555" r:id="rId27"/>
    <p:sldId id="556" r:id="rId28"/>
    <p:sldId id="557" r:id="rId29"/>
    <p:sldId id="558" r:id="rId30"/>
    <p:sldId id="559" r:id="rId31"/>
    <p:sldId id="560" r:id="rId32"/>
    <p:sldId id="561" r:id="rId33"/>
    <p:sldId id="562" r:id="rId34"/>
    <p:sldId id="563" r:id="rId35"/>
    <p:sldId id="564" r:id="rId36"/>
    <p:sldId id="565" r:id="rId37"/>
    <p:sldId id="566" r:id="rId38"/>
    <p:sldId id="567" r:id="rId39"/>
    <p:sldId id="568" r:id="rId40"/>
    <p:sldId id="569" r:id="rId41"/>
    <p:sldId id="570" r:id="rId42"/>
    <p:sldId id="571" r:id="rId43"/>
    <p:sldId id="572" r:id="rId44"/>
    <p:sldId id="573"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02" r:id="rId66"/>
    <p:sldId id="595" r:id="rId67"/>
    <p:sldId id="508" r:id="rId68"/>
    <p:sldId id="514" r:id="rId69"/>
    <p:sldId id="493" r:id="rId70"/>
    <p:sldId id="496" r:id="rId71"/>
    <p:sldId id="497" r:id="rId72"/>
    <p:sldId id="498" r:id="rId73"/>
    <p:sldId id="499" r:id="rId74"/>
    <p:sldId id="491" r:id="rId75"/>
    <p:sldId id="500" r:id="rId76"/>
    <p:sldId id="492" r:id="rId77"/>
    <p:sldId id="501" r:id="rId78"/>
    <p:sldId id="503" r:id="rId79"/>
    <p:sldId id="512" r:id="rId80"/>
    <p:sldId id="505" r:id="rId81"/>
    <p:sldId id="540" r:id="rId82"/>
    <p:sldId id="541" r:id="rId83"/>
    <p:sldId id="546" r:id="rId84"/>
    <p:sldId id="479" r:id="rId85"/>
    <p:sldId id="543" r:id="rId86"/>
    <p:sldId id="544" r:id="rId87"/>
    <p:sldId id="548" r:id="rId88"/>
    <p:sldId id="509" r:id="rId89"/>
    <p:sldId id="510" r:id="rId90"/>
    <p:sldId id="519" r:id="rId91"/>
    <p:sldId id="515" r:id="rId92"/>
    <p:sldId id="516" r:id="rId93"/>
    <p:sldId id="517" r:id="rId94"/>
    <p:sldId id="520" r:id="rId95"/>
    <p:sldId id="521" r:id="rId96"/>
    <p:sldId id="522" r:id="rId97"/>
    <p:sldId id="526" r:id="rId98"/>
    <p:sldId id="523" r:id="rId99"/>
    <p:sldId id="524" r:id="rId100"/>
    <p:sldId id="527" r:id="rId101"/>
    <p:sldId id="528" r:id="rId102"/>
    <p:sldId id="529" r:id="rId103"/>
    <p:sldId id="530" r:id="rId104"/>
    <p:sldId id="531" r:id="rId105"/>
    <p:sldId id="532" r:id="rId106"/>
    <p:sldId id="534" r:id="rId107"/>
    <p:sldId id="535" r:id="rId108"/>
    <p:sldId id="533" r:id="rId109"/>
    <p:sldId id="536" r:id="rId110"/>
    <p:sldId id="537" r:id="rId111"/>
    <p:sldId id="538"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 id="596"/>
          </p14:sldIdLst>
        </p14:section>
        <p14:section name="Overview" id="{ACDF2A3D-3C1F-5640-B349-4F2AC38E9136}">
          <p14:sldIdLst>
            <p14:sldId id="476"/>
            <p14:sldId id="545"/>
            <p14:sldId id="475"/>
            <p14:sldId id="477"/>
            <p14:sldId id="478"/>
            <p14:sldId id="481"/>
            <p14:sldId id="482"/>
            <p14:sldId id="483"/>
            <p14:sldId id="484"/>
            <p14:sldId id="486"/>
            <p14:sldId id="485"/>
            <p14:sldId id="487"/>
            <p14:sldId id="488"/>
            <p14:sldId id="472"/>
            <p14:sldId id="489"/>
            <p14:sldId id="490"/>
          </p14:sldIdLst>
        </p14:section>
        <p14:section name="Why" id="{6A9BB591-2B64-F546-A3BC-495B3060E64B}">
          <p14:sldIdLst>
            <p14:sldId id="549"/>
          </p14:sldIdLst>
        </p14:section>
        <p14:section name="Why Framework" id="{5DDADC10-D975-D144-B2DA-1C52A16F497C}">
          <p14:sldIdLst>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Lst>
        </p14:section>
        <p14:section name="Why Backbone?" id="{58358F3D-DDD4-C64B-A738-ECAA3FD87584}">
          <p14:sldIdLst>
            <p14:sldId id="591"/>
          </p14:sldIdLst>
        </p14:section>
        <p14:section name="Why Angular" id="{EECA3F6C-50C8-E74D-8631-23B0B594E7AD}">
          <p14:sldIdLst>
            <p14:sldId id="592"/>
            <p14:sldId id="593"/>
            <p14:sldId id="502"/>
            <p14:sldId id="595"/>
            <p14:sldId id="508"/>
            <p14:sldId id="514"/>
            <p14:sldId id="493"/>
            <p14:sldId id="496"/>
            <p14:sldId id="497"/>
            <p14:sldId id="498"/>
            <p14:sldId id="499"/>
            <p14:sldId id="491"/>
            <p14:sldId id="500"/>
            <p14:sldId id="492"/>
            <p14:sldId id="501"/>
            <p14:sldId id="503"/>
            <p14:sldId id="512"/>
            <p14:sldId id="505"/>
          </p14:sldIdLst>
        </p14:section>
        <p14:section name="Community" id="{0FAE8929-A5B8-A34D-A2D3-E1AA29C0D8E1}">
          <p14:sldIdLst>
            <p14:sldId id="540"/>
            <p14:sldId id="541"/>
            <p14:sldId id="546"/>
            <p14:sldId id="479"/>
            <p14:sldId id="543"/>
            <p14:sldId id="544"/>
            <p14:sldId id="548"/>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9" autoAdjust="0"/>
    <p:restoredTop sz="98644" autoAdjust="0"/>
  </p:normalViewPr>
  <p:slideViewPr>
    <p:cSldViewPr snapToGrid="0" snapToObjects="1">
      <p:cViewPr>
        <p:scale>
          <a:sx n="72" d="100"/>
          <a:sy n="72" d="100"/>
        </p:scale>
        <p:origin x="-1128" y="-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58</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59</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60</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61</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65</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66</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68</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82</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83</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84</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88</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4401205"/>
          </a:xfrm>
          <a:prstGeom prst="rect">
            <a:avLst/>
          </a:prstGeom>
          <a:noFill/>
        </p:spPr>
        <p:txBody>
          <a:bodyPr wrap="square" rtlCol="0">
            <a:spAutoFit/>
          </a:bodyPr>
          <a:lstStyle/>
          <a:p>
            <a:r>
              <a:rPr lang="en-US" sz="2800" dirty="0" smtClean="0"/>
              <a:t>Welcome to your local </a:t>
            </a:r>
            <a:r>
              <a:rPr lang="en-US" sz="2800" dirty="0" err="1" smtClean="0"/>
              <a:t>CanJS</a:t>
            </a:r>
            <a:r>
              <a:rPr lang="en-US" sz="2800" dirty="0" smtClean="0"/>
              <a:t> </a:t>
            </a:r>
            <a:r>
              <a:rPr lang="en-US" sz="2800" dirty="0" err="1" smtClean="0"/>
              <a:t>Meetup</a:t>
            </a:r>
            <a:r>
              <a:rPr lang="en-US" sz="2800" dirty="0" smtClean="0"/>
              <a:t>!</a:t>
            </a:r>
          </a:p>
          <a:p>
            <a:endParaRPr lang="en-US" sz="2800" dirty="0" smtClean="0"/>
          </a:p>
          <a:p>
            <a:pPr marL="457200" indent="-457200">
              <a:buFont typeface="Arial"/>
              <a:buChar char="•"/>
            </a:pPr>
            <a:r>
              <a:rPr lang="en-US" sz="2800" dirty="0" err="1"/>
              <a:t>CanJS</a:t>
            </a:r>
            <a:r>
              <a:rPr lang="en-US" sz="2800" dirty="0"/>
              <a:t> 2.0 </a:t>
            </a:r>
            <a:r>
              <a:rPr lang="en-US" sz="2800" dirty="0" smtClean="0"/>
              <a:t>Overview</a:t>
            </a:r>
          </a:p>
          <a:p>
            <a:endParaRPr lang="en-US" sz="2800" dirty="0" smtClean="0"/>
          </a:p>
          <a:p>
            <a:pPr marL="457200" indent="-457200">
              <a:buFont typeface="Arial"/>
              <a:buChar char="•"/>
            </a:pPr>
            <a:r>
              <a:rPr lang="en-US" sz="2800" dirty="0" smtClean="0"/>
              <a:t>Why </a:t>
            </a:r>
            <a:r>
              <a:rPr lang="en-US" sz="2800" dirty="0" err="1" smtClean="0"/>
              <a:t>CanJS</a:t>
            </a:r>
            <a:r>
              <a:rPr lang="en-US" sz="2800" dirty="0" smtClean="0"/>
              <a:t>?</a:t>
            </a:r>
          </a:p>
          <a:p>
            <a:pPr lvl="1"/>
            <a:endParaRPr lang="en-US" sz="2800" dirty="0" smtClean="0"/>
          </a:p>
          <a:p>
            <a:pPr marL="457200" indent="-457200">
              <a:buFont typeface="Arial"/>
              <a:buChar char="•"/>
            </a:pPr>
            <a:r>
              <a:rPr lang="en-US" sz="2800" dirty="0" smtClean="0"/>
              <a:t>Future </a:t>
            </a:r>
            <a:r>
              <a:rPr lang="en-US" sz="2800" dirty="0" err="1" smtClean="0"/>
              <a:t>Meetups</a:t>
            </a:r>
            <a:endParaRPr lang="en-US" sz="2800" dirty="0" smtClean="0"/>
          </a:p>
          <a:p>
            <a:pPr lvl="1"/>
            <a:endParaRPr lang="en-US" sz="2800" dirty="0" smtClean="0"/>
          </a:p>
          <a:p>
            <a:pPr marL="457200" indent="-457200">
              <a:buFont typeface="Arial"/>
              <a:buChar char="•"/>
            </a:pPr>
            <a:r>
              <a:rPr lang="en-US" sz="2800" dirty="0" err="1" smtClean="0"/>
              <a:t>TodoMVC</a:t>
            </a:r>
            <a:endParaRPr lang="en-US" sz="2800" dirty="0" smtClean="0"/>
          </a:p>
          <a:p>
            <a:pPr lvl="1"/>
            <a:endParaRPr lang="en-US" sz="2800" dirty="0" smtClean="0"/>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can.route</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"tasks/:id"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type: </a:t>
            </a:r>
            <a:r>
              <a:rPr lang="en-US" sz="2800" dirty="0">
                <a:solidFill>
                  <a:srgbClr val="005C00"/>
                </a:solidFill>
                <a:highlight>
                  <a:srgbClr val="FFFFFF"/>
                </a:highlight>
                <a:latin typeface="Monaco"/>
              </a:rPr>
              <a:t>"tasks"</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latin typeface="Monaco"/>
            </a:endParaRPr>
          </a:p>
          <a:p>
            <a:r>
              <a:rPr lang="en-US" sz="2800" dirty="0" err="1">
                <a:solidFill>
                  <a:srgbClr val="000000"/>
                </a:solidFill>
                <a:highlight>
                  <a:srgbClr val="FFFFFF"/>
                </a:highlight>
                <a:latin typeface="Monaco"/>
              </a:rPr>
              <a:t>can.route.bind</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"change"</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'type'</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a:t>
            </a:r>
            <a:r>
              <a:rPr lang="en-US" sz="2800" b="1" dirty="0">
                <a:solidFill>
                  <a:srgbClr val="005C00"/>
                </a:solidFill>
                <a:highlight>
                  <a:srgbClr val="FFFFFF"/>
                </a:highlight>
                <a:latin typeface="Monaco"/>
              </a:rPr>
              <a:t>"tasks"</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smtClean="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   </a:t>
            </a:r>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a:solidFill>
                  <a:srgbClr val="000000"/>
                </a:solidFill>
                <a:highlight>
                  <a:srgbClr val="FFFFFF"/>
                </a:highlight>
                <a:latin typeface="Monaco"/>
              </a:rPr>
              <a:t>id </a:t>
            </a:r>
            <a:r>
              <a:rPr lang="en-US" sz="2800" b="1" dirty="0">
                <a:solidFill>
                  <a:srgbClr val="5C5C5C"/>
                </a:solidFill>
                <a:highlight>
                  <a:srgbClr val="FFFFFF"/>
                </a:highlight>
                <a:latin typeface="Monaco"/>
              </a:rPr>
              <a:t>= </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a:t>
            </a:r>
            <a:r>
              <a:rPr lang="en-US" sz="2800" b="1" dirty="0" smtClean="0">
                <a:solidFill>
                  <a:srgbClr val="005C00"/>
                </a:solidFill>
                <a:highlight>
                  <a:srgbClr val="FFFFFF"/>
                </a:highlight>
                <a:latin typeface="Monaco"/>
              </a:rPr>
              <a:t>id’</a:t>
            </a:r>
            <a:r>
              <a:rPr lang="en-US" sz="2800" b="1"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b="1"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 id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Task.findOne</a:t>
            </a:r>
            <a:r>
              <a:rPr lang="en-US" sz="2800" dirty="0">
                <a:solidFill>
                  <a:srgbClr val="000000"/>
                </a:solidFill>
                <a:highlight>
                  <a:srgbClr val="FFFFFF"/>
                </a:highlight>
                <a:latin typeface="Monaco"/>
              </a:rPr>
              <a:t>({id: id}</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E8F2FE"/>
                </a:highlight>
                <a:latin typeface="Monaco"/>
              </a:rPr>
              <a:t>    </a:t>
            </a:r>
            <a:r>
              <a:rPr lang="en-US" sz="2800" dirty="0" smtClean="0">
                <a:solidFill>
                  <a:srgbClr val="000000"/>
                </a:solidFill>
                <a:highlight>
                  <a:srgbClr val="E8F2FE"/>
                </a:highlight>
                <a:latin typeface="Monaco"/>
              </a:rPr>
              <a:t>}</a:t>
            </a:r>
            <a:r>
              <a:rPr lang="en-US" sz="2800" dirty="0" smtClean="0">
                <a:highlight>
                  <a:srgbClr val="FFFFFF"/>
                </a:highlight>
                <a:latin typeface="Monaco"/>
              </a:rPr>
              <a:t>e</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a:t>
            </a:r>
            <a:r>
              <a:rPr lang="en-US" sz="2800" dirty="0" smtClean="0">
                <a:solidFill>
                  <a:srgbClr val="008000"/>
                </a:solidFill>
                <a:highlight>
                  <a:srgbClr val="FFFFFF"/>
                </a:highlight>
                <a:latin typeface="Monaco"/>
              </a:rPr>
              <a:t>tab</a:t>
            </a:r>
            <a:endParaRPr lang="en-US" sz="2800" dirty="0">
              <a:solidFill>
                <a:srgbClr val="008000"/>
              </a:solidFill>
              <a:highlight>
                <a:srgbClr val="FFFFFF"/>
              </a:highlight>
              <a:latin typeface="Monaco"/>
            </a:endParaRP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E8F2FE"/>
                </a:highlight>
                <a:latin typeface="Monaco"/>
              </a:rPr>
              <a:t>&lt;</a:t>
            </a:r>
            <a:r>
              <a:rPr lang="en-US" sz="2800" dirty="0">
                <a:solidFill>
                  <a:srgbClr val="000000"/>
                </a:solidFill>
                <a:highlight>
                  <a:srgbClr val="E8F2FE"/>
                </a:highlight>
                <a:latin typeface="Monaco"/>
              </a:rPr>
              <a:t>tabs</a:t>
            </a:r>
            <a:r>
              <a:rPr lang="en-US" sz="2800" dirty="0">
                <a:solidFill>
                  <a:srgbClr val="0000FF"/>
                </a:solidFill>
                <a:highlight>
                  <a:srgbClr val="E8F2FE"/>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 </a:t>
            </a:r>
            <a:r>
              <a:rPr lang="en-US" sz="2800" dirty="0" err="1">
                <a:solidFill>
                  <a:srgbClr val="000000"/>
                </a:solidFill>
                <a:highlight>
                  <a:srgbClr val="FFFFFF"/>
                </a:highlight>
                <a:latin typeface="Monaco"/>
              </a:rPr>
              <a:t>foodTypes</a:t>
            </a:r>
            <a:r>
              <a:rPr lang="en-US" sz="2800" dirty="0">
                <a:solidFill>
                  <a:srgbClr val="7F7F7F"/>
                </a:solidFill>
                <a:highlight>
                  <a:srgbClr val="FFFFFF"/>
                </a:highlight>
                <a:latin typeface="Monaco"/>
              </a:rPr>
              <a:t>}}</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r>
              <a:rPr lang="en-US" sz="2800" dirty="0" smtClean="0">
                <a:solidFill>
                  <a:srgbClr val="0000FF"/>
                </a:solidFill>
                <a:highlight>
                  <a:srgbClr val="FFFFFF"/>
                </a:highlight>
                <a:latin typeface="Monaco"/>
              </a:rPr>
              <a:t>&lt;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'title'</a:t>
            </a:r>
            <a:r>
              <a:rPr lang="en-US" sz="2800" b="1" dirty="0" smtClean="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b="1" dirty="0" smtClean="0">
                <a:solidFill>
                  <a:srgbClr val="0000FF"/>
                </a:solidFill>
                <a:highlight>
                  <a:srgbClr val="FFFFFF"/>
                </a:highlight>
                <a:latin typeface="Monaco"/>
              </a:rPr>
              <a:t>     </a:t>
            </a:r>
            <a:r>
              <a:rPr lang="en-US" sz="2800" b="1" dirty="0" smtClean="0">
                <a:solidFill>
                  <a:srgbClr val="7F7F7F"/>
                </a:solidFill>
                <a:highlight>
                  <a:srgbClr val="FFFFFF"/>
                </a:highlight>
                <a:latin typeface="Monaco"/>
              </a:rPr>
              <a:t>{</a:t>
            </a:r>
            <a:r>
              <a:rPr lang="en-US" sz="2800" b="1" dirty="0">
                <a:solidFill>
                  <a:srgbClr val="7F7F7F"/>
                </a:solidFill>
                <a:highlight>
                  <a:srgbClr val="FFFFFF"/>
                </a:highlight>
                <a:latin typeface="Monaco"/>
              </a:rPr>
              <a:t>{</a:t>
            </a:r>
            <a:r>
              <a:rPr lang="en-US" sz="2800" b="1" dirty="0">
                <a:solidFill>
                  <a:srgbClr val="000000"/>
                </a:solidFill>
                <a:highlight>
                  <a:srgbClr val="FFFFFF"/>
                </a:highlight>
                <a:latin typeface="Monaco"/>
              </a:rPr>
              <a:t>content</a:t>
            </a:r>
            <a:r>
              <a:rPr lang="en-US" sz="2800" b="1" dirty="0">
                <a:solidFill>
                  <a:srgbClr val="7F7F7F"/>
                </a:solidFill>
                <a:highlight>
                  <a:srgbClr val="FFFFFF"/>
                </a:highlight>
                <a:latin typeface="Monaco"/>
              </a:rPr>
              <a:t>}</a:t>
            </a:r>
            <a:r>
              <a:rPr lang="en-US" sz="2800" b="1" dirty="0" smtClean="0">
                <a:solidFill>
                  <a:srgbClr val="7F7F7F"/>
                </a:solidFill>
                <a:highlight>
                  <a:srgbClr val="FFFFFF"/>
                </a:highlight>
                <a:latin typeface="Monaco"/>
              </a:rPr>
              <a:t>}</a:t>
            </a:r>
          </a:p>
          <a:p>
            <a:r>
              <a:rPr lang="en-US" sz="2800" b="1" dirty="0">
                <a:solidFill>
                  <a:srgbClr val="7F7F7F"/>
                </a:solidFill>
                <a:highlight>
                  <a:srgbClr val="FFFFFF"/>
                </a:highlight>
                <a:latin typeface="Monaco"/>
              </a:rPr>
              <a:t> </a:t>
            </a:r>
            <a:r>
              <a:rPr lang="en-US" sz="2800" b="1" dirty="0" smtClean="0">
                <a:solidFill>
                  <a:srgbClr val="7F7F7F"/>
                </a:solidFill>
                <a:highlight>
                  <a:srgbClr val="FFFFFF"/>
                </a:highlight>
                <a:latin typeface="Monaco"/>
              </a:rPr>
              <a:t>   </a:t>
            </a:r>
            <a:r>
              <a:rPr lang="en-US" sz="2800" b="1" dirty="0" smtClean="0">
                <a:solidFill>
                  <a:srgbClr val="0000FF"/>
                </a:solidFill>
                <a:highlight>
                  <a:srgbClr val="FFFFFF"/>
                </a:highlight>
                <a:latin typeface="Monaco"/>
              </a:rPr>
              <a:t>&lt;</a:t>
            </a:r>
            <a:r>
              <a:rPr lang="en-US" sz="2800" b="1" dirty="0">
                <a:solidFill>
                  <a:srgbClr val="0000FF"/>
                </a:solidFill>
                <a:highlight>
                  <a:srgbClr val="FFFFFF"/>
                </a:highlight>
                <a:latin typeface="Monaco"/>
              </a:rPr>
              <a: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a:t>
            </a:r>
            <a:r>
              <a:rPr lang="en-US" sz="2800" dirty="0">
                <a:solidFill>
                  <a:srgbClr val="7F7F7F"/>
                </a:solidFill>
                <a:highlight>
                  <a:srgbClr val="FFFFFF"/>
                </a:highlight>
                <a:latin typeface="Monaco"/>
              </a:rPr>
              <a: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smtClean="0">
                <a:solidFill>
                  <a:srgbClr val="0000FF"/>
                </a:solidFill>
                <a:highlight>
                  <a:srgbClr val="FFFFFF"/>
                </a:highlight>
                <a:latin typeface="Monaco"/>
              </a:rPr>
              <a:t>&gt;</a:t>
            </a:r>
          </a:p>
          <a:p>
            <a:endParaRPr lang="en-US" sz="2800" dirty="0">
              <a:solidFill>
                <a:srgbClr val="0000FF"/>
              </a:solidFill>
              <a:highlight>
                <a:srgbClr val="FFFFFF"/>
              </a:highlight>
              <a:latin typeface="Monaco"/>
            </a:endParaRPr>
          </a:p>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err="1">
                <a:solidFill>
                  <a:srgbClr val="000000"/>
                </a:solidFill>
                <a:highlight>
                  <a:srgbClr val="E8F2FE"/>
                </a:highlight>
                <a:latin typeface="Monaco"/>
              </a:rPr>
              <a:t>foodTypes</a:t>
            </a:r>
            <a:r>
              <a:rPr lang="en-US" sz="2800" b="1" dirty="0">
                <a:solidFill>
                  <a:srgbClr val="5C5C5C"/>
                </a:solidFill>
                <a:highlight>
                  <a:srgbClr val="E8F2FE"/>
                </a:highlight>
                <a:latin typeface="Monaco"/>
              </a:rPr>
              <a:t>= new </a:t>
            </a:r>
            <a:r>
              <a:rPr lang="en-US" sz="2800" b="1" dirty="0" err="1">
                <a:solidFill>
                  <a:srgbClr val="000000"/>
                </a:solidFill>
                <a:highlight>
                  <a:srgbClr val="E8F2FE"/>
                </a:highlight>
                <a:latin typeface="Monaco"/>
              </a:rPr>
              <a:t>can.List</a:t>
            </a:r>
            <a:r>
              <a:rPr lang="en-US" sz="2800" b="1" dirty="0">
                <a:solidFill>
                  <a:srgbClr val="000000"/>
                </a:solidFill>
                <a:highlight>
                  <a:srgbClr val="E8F2FE"/>
                </a:highlight>
                <a:latin typeface="Monaco"/>
              </a:rPr>
              <a:t>([</a:t>
            </a:r>
          </a:p>
          <a:p>
            <a:r>
              <a:rPr lang="en-US" sz="2800" dirty="0" smtClean="0">
                <a:solidFill>
                  <a:srgbClr val="000000"/>
                </a:solidFill>
                <a:highlight>
                  <a:srgbClr val="FFFFFF"/>
                </a:highlight>
                <a:latin typeface="Monaco"/>
              </a:rPr>
              <a:t>  {</a:t>
            </a:r>
            <a:r>
              <a:rPr lang="en-US" sz="2800" dirty="0" err="1">
                <a:solidFill>
                  <a:srgbClr val="000000"/>
                </a:solidFill>
                <a:highlight>
                  <a:srgbClr val="FFFFFF"/>
                </a:highlight>
                <a:latin typeface="Monaco"/>
              </a:rPr>
              <a:t>title</a:t>
            </a:r>
            <a:r>
              <a:rPr lang="en-US" sz="2800" dirty="0" err="1" smtClean="0">
                <a:solidFill>
                  <a:srgbClr val="000000"/>
                </a:solidFill>
                <a:highlight>
                  <a:srgbClr val="FFFFFF"/>
                </a:highlight>
                <a:latin typeface="Monaco"/>
              </a:rPr>
              <a:t>:</a:t>
            </a:r>
            <a:r>
              <a:rPr lang="en-US" sz="2800" dirty="0" err="1" smtClean="0">
                <a:solidFill>
                  <a:srgbClr val="005C00"/>
                </a:solidFill>
                <a:highlight>
                  <a:srgbClr val="FFFFFF"/>
                </a:highlight>
                <a:latin typeface="Monaco"/>
              </a:rPr>
              <a:t>"Fruits"</a:t>
            </a:r>
            <a:r>
              <a:rPr lang="en-US" sz="2800" dirty="0" err="1" smtClean="0">
                <a:solidFill>
                  <a:srgbClr val="000000"/>
                </a:solidFill>
                <a:highlight>
                  <a:srgbClr val="FFFFFF"/>
                </a:highlight>
                <a:latin typeface="Monaco"/>
              </a:rPr>
              <a:t>,content:</a:t>
            </a:r>
            <a:r>
              <a:rPr lang="en-US" sz="2800" dirty="0" err="1" smtClean="0">
                <a:solidFill>
                  <a:srgbClr val="005C00"/>
                </a:solidFill>
                <a:highlight>
                  <a:srgbClr val="FFFFFF"/>
                </a:highlight>
                <a:latin typeface="Monaco"/>
              </a:rPr>
              <a:t>"oranges</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a:bodyPr>
          <a:lstStyle/>
          <a:p>
            <a:pPr>
              <a:buFont typeface="Wingdings" charset="2"/>
              <a:buChar char="ü"/>
            </a:pPr>
            <a:r>
              <a:rPr lang="en-US" dirty="0" smtClean="0"/>
              <a:t>    Big thanks to </a:t>
            </a:r>
            <a:r>
              <a:rPr lang="en-US" dirty="0" err="1" smtClean="0"/>
              <a:t>Cengage</a:t>
            </a:r>
            <a:r>
              <a:rPr lang="en-US" smtClean="0"/>
              <a:t> Learning!</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a:t>
            </a:r>
            <a:endParaRPr lang="en-GB" sz="4800" b="1" dirty="0">
              <a:latin typeface="Lato Regular"/>
              <a:cs typeface="Lato Regular"/>
            </a:endParaRPr>
          </a:p>
        </p:txBody>
      </p:sp>
      <p:sp>
        <p:nvSpPr>
          <p:cNvPr id="4"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a </a:t>
            </a:r>
            <a:r>
              <a:rPr lang="en-US" dirty="0"/>
              <a:t>f</a:t>
            </a:r>
            <a:r>
              <a:rPr lang="en-US" dirty="0" smtClean="0"/>
              <a:t>ramework?</a:t>
            </a:r>
          </a:p>
          <a:p>
            <a:pPr marL="0" indent="0">
              <a:buFont typeface="Arial"/>
              <a:buNone/>
            </a:pPr>
            <a:endParaRPr lang="en-US" dirty="0" smtClean="0"/>
          </a:p>
          <a:p>
            <a:pPr>
              <a:buFont typeface="Wingdings" charset="2"/>
              <a:buChar char="ü"/>
            </a:pPr>
            <a:r>
              <a:rPr lang="en-US" dirty="0" smtClean="0"/>
              <a:t>    instead of Backbone?</a:t>
            </a:r>
          </a:p>
          <a:p>
            <a:pPr>
              <a:buFont typeface="Wingdings" charset="2"/>
              <a:buChar char="ü"/>
            </a:pPr>
            <a:endParaRPr lang="en-US" dirty="0" smtClean="0"/>
          </a:p>
          <a:p>
            <a:pPr>
              <a:buFont typeface="Wingdings" charset="2"/>
              <a:buChar char="ü"/>
            </a:pPr>
            <a:r>
              <a:rPr lang="en-US" dirty="0" smtClean="0"/>
              <a:t>    instead of angular?</a:t>
            </a:r>
          </a:p>
          <a:p>
            <a:pPr>
              <a:buFont typeface="Wingdings" charset="2"/>
              <a:buChar char="ü"/>
            </a:pPr>
            <a:endParaRPr lang="en-US" dirty="0" smtClean="0"/>
          </a:p>
          <a:p>
            <a:pPr>
              <a:buFont typeface="Wingdings" charset="2"/>
              <a:buChar char="ü"/>
            </a:pPr>
            <a:r>
              <a:rPr lang="en-US" dirty="0" smtClean="0"/>
              <a:t>    instead of xyz?</a:t>
            </a:r>
            <a:endParaRPr lang="en-US" dirty="0"/>
          </a:p>
        </p:txBody>
      </p:sp>
    </p:spTree>
    <p:extLst>
      <p:ext uri="{BB962C8B-B14F-4D97-AF65-F5344CB8AC3E}">
        <p14:creationId xmlns:p14="http://schemas.microsoft.com/office/powerpoint/2010/main" val="862639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795460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6937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8175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448276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2214693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
        <p:nvSpPr>
          <p:cNvPr id="14" name="TextBox 13"/>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35142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42352258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2794229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13178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52297" y="1764116"/>
            <a:ext cx="6328808" cy="3108544"/>
          </a:xfrm>
          <a:prstGeom prst="rect">
            <a:avLst/>
          </a:prstGeom>
        </p:spPr>
        <p:txBody>
          <a:bodyPr wrap="square">
            <a:spAutoFit/>
          </a:bodyPr>
          <a:lstStyle/>
          <a:p>
            <a:r>
              <a:rPr lang="en-US" sz="2800" b="1" dirty="0" err="1">
                <a:latin typeface="Lato Regular"/>
                <a:cs typeface="Lato Regular"/>
              </a:rPr>
              <a:t>CanJS</a:t>
            </a:r>
            <a:r>
              <a:rPr lang="en-US" sz="2800" dirty="0">
                <a:latin typeface="Lato Regular"/>
                <a:cs typeface="Lato Regular"/>
              </a:rPr>
              <a:t> is a JavaScript library that makes developing complex applications simple and fast. Easy-to-learn, small, and unassuming of your application structure, but with modern features like live-binding and computed values. Creating apps is easy and maintainable.</a:t>
            </a:r>
          </a:p>
        </p:txBody>
      </p:sp>
    </p:spTree>
    <p:extLst>
      <p:ext uri="{BB962C8B-B14F-4D97-AF65-F5344CB8AC3E}">
        <p14:creationId xmlns:p14="http://schemas.microsoft.com/office/powerpoint/2010/main" val="24697143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7090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084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063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0359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087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6263083"/>
            <a:ext cx="240496" cy="4064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631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Group 1"/>
          <p:cNvGrpSpPr/>
          <p:nvPr/>
        </p:nvGrpSpPr>
        <p:grpSpPr>
          <a:xfrm>
            <a:off x="0" y="2315027"/>
            <a:ext cx="9082074" cy="4557655"/>
            <a:chOff x="0" y="1736270"/>
            <a:chExt cx="9082074" cy="3418241"/>
          </a:xfrm>
        </p:grpSpPr>
        <p:sp>
          <p:nvSpPr>
            <p:cNvPr id="4" name="Rectangle 3"/>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91745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47" name="Group 46"/>
          <p:cNvGrpSpPr/>
          <p:nvPr/>
        </p:nvGrpSpPr>
        <p:grpSpPr>
          <a:xfrm>
            <a:off x="0" y="2315027"/>
            <a:ext cx="9082074" cy="4557655"/>
            <a:chOff x="0" y="1736270"/>
            <a:chExt cx="9082074" cy="3418241"/>
          </a:xfrm>
        </p:grpSpPr>
        <p:sp>
          <p:nvSpPr>
            <p:cNvPr id="48" name="Rectangle 47"/>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2020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1" name="Group 20"/>
          <p:cNvGrpSpPr/>
          <p:nvPr/>
        </p:nvGrpSpPr>
        <p:grpSpPr>
          <a:xfrm>
            <a:off x="0" y="2315027"/>
            <a:ext cx="9082074" cy="4557655"/>
            <a:chOff x="0" y="1736270"/>
            <a:chExt cx="9082074" cy="3418241"/>
          </a:xfrm>
        </p:grpSpPr>
        <p:sp>
          <p:nvSpPr>
            <p:cNvPr id="23" name="Rectangle 22"/>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357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4" name="Group 23"/>
          <p:cNvGrpSpPr/>
          <p:nvPr/>
        </p:nvGrpSpPr>
        <p:grpSpPr>
          <a:xfrm>
            <a:off x="0" y="2315027"/>
            <a:ext cx="9082074" cy="4557655"/>
            <a:chOff x="0" y="1736270"/>
            <a:chExt cx="9082074" cy="3418241"/>
          </a:xfrm>
        </p:grpSpPr>
        <p:sp>
          <p:nvSpPr>
            <p:cNvPr id="25" name="Rectangle 24"/>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7086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48238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2270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x1-HS-150x1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1703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9" name="Picture 8" descr="pix1-HS-150x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560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387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Tree>
    <p:extLst>
      <p:ext uri="{BB962C8B-B14F-4D97-AF65-F5344CB8AC3E}">
        <p14:creationId xmlns:p14="http://schemas.microsoft.com/office/powerpoint/2010/main" val="2191526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
        <p:nvSpPr>
          <p:cNvPr id="3" name="TextBox 2"/>
          <p:cNvSpPr txBox="1"/>
          <p:nvPr/>
        </p:nvSpPr>
        <p:spPr>
          <a:xfrm>
            <a:off x="224365" y="4332135"/>
            <a:ext cx="5852884" cy="923330"/>
          </a:xfrm>
          <a:prstGeom prst="rect">
            <a:avLst/>
          </a:prstGeom>
          <a:noFill/>
          <a:ln>
            <a:noFill/>
          </a:ln>
        </p:spPr>
        <p:txBody>
          <a:bodyPr wrap="none" rtlCol="0">
            <a:spAutoFit/>
          </a:bodyPr>
          <a:lstStyle/>
          <a:p>
            <a:pPr algn="dist"/>
            <a:r>
              <a:rPr lang="en-US" sz="5400" b="1" spc="-300" dirty="0" smtClean="0">
                <a:solidFill>
                  <a:schemeClr val="bg2">
                    <a:lumMod val="25000"/>
                  </a:schemeClr>
                </a:solidFill>
                <a:effectLst>
                  <a:outerShdw blurRad="50800" dist="38100" dir="5400000" algn="t" rotWithShape="0">
                    <a:prstClr val="black">
                      <a:alpha val="40000"/>
                    </a:prstClr>
                  </a:outerShdw>
                </a:effectLst>
                <a:latin typeface="Monaco"/>
                <a:cs typeface="Monaco"/>
              </a:rPr>
              <a:t>n ( n – 1 ) / 2</a:t>
            </a:r>
            <a:endParaRPr lang="en-US" sz="5400" b="1" spc="-300" dirty="0">
              <a:solidFill>
                <a:schemeClr val="bg2">
                  <a:lumMod val="25000"/>
                </a:schemeClr>
              </a:solidFill>
              <a:effectLst>
                <a:outerShdw blurRad="50800" dist="38100" dir="5400000" algn="t" rotWithShape="0">
                  <a:prstClr val="black">
                    <a:alpha val="40000"/>
                  </a:prstClr>
                </a:outerShdw>
              </a:effectLst>
              <a:latin typeface="Monaco"/>
              <a:cs typeface="Monaco"/>
            </a:endParaRPr>
          </a:p>
        </p:txBody>
      </p:sp>
    </p:spTree>
    <p:extLst>
      <p:ext uri="{BB962C8B-B14F-4D97-AF65-F5344CB8AC3E}">
        <p14:creationId xmlns:p14="http://schemas.microsoft.com/office/powerpoint/2010/main" val="29061781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077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422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1548462" y="2617029"/>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240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368317" y="30925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5892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961421" y="348743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03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rgbClr val="95373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67536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4361690" y="4442932"/>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843736" y="5059644"/>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518636"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4519524" y="3563613"/>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4358768" y="336986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3035631" y="4530536"/>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954178" y="3487138"/>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178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6223108" y="527153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18590" y="5496539"/>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629582"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5888693" y="312368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5463441" y="29754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652911" y="520272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369639" y="3123383"/>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684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8194029" y="612677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38550" y="6145640"/>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787347" y="3930387"/>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7690571" y="2519698"/>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6533129" y="251970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230210" y="611009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1549783" y="2644394"/>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75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492" y="-2278067"/>
            <a:ext cx="9144000" cy="6872681"/>
            <a:chOff x="0" y="0"/>
            <a:chExt cx="9144000" cy="5154511"/>
          </a:xfrm>
        </p:grpSpPr>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1" name="Group 10"/>
            <p:cNvGrpSpPr/>
            <p:nvPr/>
          </p:nvGrpSpPr>
          <p:grpSpPr>
            <a:xfrm>
              <a:off x="0" y="1736270"/>
              <a:ext cx="9082074" cy="3418241"/>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527182" y="1921152"/>
              <a:ext cx="7314396" cy="3134934"/>
              <a:chOff x="1527182" y="1921152"/>
              <a:chExt cx="7314396" cy="3134934"/>
            </a:xfrm>
          </p:grpSpPr>
          <p:cxnSp>
            <p:nvCxnSpPr>
              <p:cNvPr id="31" name="Straight Arrow Connector 30"/>
              <p:cNvCxnSpPr/>
              <p:nvPr/>
            </p:nvCxnSpPr>
            <p:spPr>
              <a:xfrm>
                <a:off x="4501167" y="3054551"/>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1921152"/>
                <a:ext cx="3834030" cy="964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3255507"/>
                <a:ext cx="1261934" cy="1655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273301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2" y="1953304"/>
                <a:ext cx="2017487" cy="87617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1" y="1921152"/>
                <a:ext cx="2837343" cy="8118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1" y="3319813"/>
                <a:ext cx="4501167" cy="15298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3486150"/>
                <a:ext cx="245868" cy="15699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14" name="TextBox 13"/>
          <p:cNvSpPr txBox="1"/>
          <p:nvPr/>
        </p:nvSpPr>
        <p:spPr>
          <a:xfrm>
            <a:off x="2273212" y="4739785"/>
            <a:ext cx="6325733" cy="1477328"/>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ticker: </a:t>
            </a:r>
            <a:r>
              <a:rPr lang="en-US" dirty="0">
                <a:solidFill>
                  <a:srgbClr val="005C00"/>
                </a:solidFill>
                <a:highlight>
                  <a:srgbClr val="FFFFFF"/>
                </a:highlight>
                <a:latin typeface="Monaco"/>
              </a:rPr>
              <a:t>"SSE"</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startTime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1350709200000</a:t>
            </a:r>
            <a:r>
              <a:rPr lang="cs-CZ" dirty="0">
                <a:solidFill>
                  <a:srgbClr val="000000"/>
                </a:solidFill>
                <a:highlight>
                  <a:srgbClr val="FFFFFF"/>
                </a:highlight>
                <a:latin typeface="Monaco"/>
              </a:rPr>
              <a:t>,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20, 2012</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endTime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1350795600000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21, 2012</a:t>
            </a:r>
          </a:p>
          <a:p>
            <a:r>
              <a:rPr lang="cs-CZ" dirty="0">
                <a:solidFill>
                  <a:srgbClr val="000000"/>
                </a:solidFill>
                <a:highlight>
                  <a:srgbClr val="FFFFFF"/>
                </a:highlight>
                <a:latin typeface="Monaco"/>
              </a:rPr>
              <a:t>}</a:t>
            </a:r>
            <a:endParaRPr lang="en-US" dirty="0"/>
          </a:p>
        </p:txBody>
      </p:sp>
      <p:sp>
        <p:nvSpPr>
          <p:cNvPr id="34" name="Heart 33"/>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642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7107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 y="0"/>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210191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321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59827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038949"/>
            <a:ext cx="9144000" cy="6858000"/>
          </a:xfrm>
          <a:prstGeom prst="rect">
            <a:avLst/>
          </a:prstGeom>
        </p:spPr>
      </p:pic>
      <p:sp>
        <p:nvSpPr>
          <p:cNvPr id="6" name="Rectangle 5"/>
          <p:cNvSpPr/>
          <p:nvPr/>
        </p:nvSpPr>
        <p:spPr>
          <a:xfrm>
            <a:off x="3" y="643734"/>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 y="-26158"/>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n w="12700">
                  <a:solidFill>
                    <a:schemeClr val="tx2">
                      <a:satMod val="155000"/>
                    </a:schemeClr>
                  </a:solidFill>
                  <a:prstDash val="solid"/>
                </a:ln>
                <a:solidFill>
                  <a:schemeClr val="tx1"/>
                </a:solidFill>
                <a:effectLst>
                  <a:glow rad="228600">
                    <a:schemeClr val="accent2">
                      <a:satMod val="175000"/>
                      <a:alpha val="40000"/>
                    </a:schemeClr>
                  </a:glow>
                </a:effectLst>
              </a:rPr>
              <a:t>Search</a:t>
            </a:r>
            <a:endParaRPr lang="en-US" sz="2800" b="1" dirty="0">
              <a:ln w="17780" cmpd="sng">
                <a:solidFill>
                  <a:srgbClr val="FFFFFF"/>
                </a:solidFill>
                <a:prstDash val="solid"/>
                <a:miter lim="800000"/>
              </a:ln>
              <a:solidFill>
                <a:schemeClr val="tx1"/>
              </a:solidFill>
              <a:effectLst>
                <a:glow rad="228600">
                  <a:schemeClr val="accent2">
                    <a:satMod val="175000"/>
                    <a:alpha val="40000"/>
                  </a:schemeClr>
                </a:glow>
              </a:effectLst>
            </a:endParaRPr>
          </a:p>
        </p:txBody>
      </p:sp>
      <p:sp>
        <p:nvSpPr>
          <p:cNvPr id="8" name="Rectangle 7"/>
          <p:cNvSpPr/>
          <p:nvPr/>
        </p:nvSpPr>
        <p:spPr>
          <a:xfrm>
            <a:off x="1888885" y="643734"/>
            <a:ext cx="7255118" cy="5175317"/>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8804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Backbone?</a:t>
            </a:r>
            <a:endParaRPr lang="en-GB" sz="4800" b="1" dirty="0">
              <a:latin typeface="Lato Regular"/>
              <a:cs typeface="Lato Regular"/>
            </a:endParaRPr>
          </a:p>
        </p:txBody>
      </p:sp>
      <p:sp>
        <p:nvSpPr>
          <p:cNvPr id="6" name="Text Box 1"/>
          <p:cNvSpPr txBox="1">
            <a:spLocks noChangeArrowheads="1"/>
          </p:cNvSpPr>
          <p:nvPr/>
        </p:nvSpPr>
        <p:spPr bwMode="auto">
          <a:xfrm>
            <a:off x="0" y="2990880"/>
            <a:ext cx="9143999" cy="1465828"/>
          </a:xfrm>
          <a:prstGeom prst="rect">
            <a:avLst/>
          </a:prstGeom>
          <a:noFill/>
          <a:ln w="9525">
            <a:noFill/>
            <a:round/>
            <a:headEnd/>
            <a:tailEnd/>
          </a:ln>
        </p:spPr>
        <p:txBody>
          <a:bodyPr wrap="none" lIns="81639" tIns="40820" rIns="81639" bIns="40820"/>
          <a:lstStyle/>
          <a:p>
            <a:pPr algn="ct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8800" b="1" dirty="0" smtClean="0">
                <a:latin typeface="Lato Regular"/>
                <a:cs typeface="Lato Regular"/>
              </a:rPr>
              <a:t>{{</a:t>
            </a:r>
            <a:r>
              <a:rPr lang="en-GB" sz="8800" b="1" i="1" dirty="0" smtClean="0">
                <a:solidFill>
                  <a:schemeClr val="accent6"/>
                </a:solidFill>
                <a:latin typeface="Lato Regular"/>
                <a:cs typeface="Lato Regular"/>
              </a:rPr>
              <a:t>Live</a:t>
            </a:r>
            <a:r>
              <a:rPr lang="en-GB" sz="8800" b="1" dirty="0" smtClean="0">
                <a:latin typeface="Lato Regular"/>
                <a:cs typeface="Lato Regular"/>
              </a:rPr>
              <a:t> </a:t>
            </a:r>
            <a:r>
              <a:rPr lang="en-GB" sz="8800" b="1" i="1" dirty="0" smtClean="0">
                <a:solidFill>
                  <a:schemeClr val="accent6"/>
                </a:solidFill>
                <a:latin typeface="Lato Regular"/>
                <a:cs typeface="Lato Regular"/>
              </a:rPr>
              <a:t>Binding</a:t>
            </a:r>
            <a:r>
              <a:rPr lang="en-GB" sz="8800" b="1" dirty="0" smtClean="0">
                <a:latin typeface="Lato Regular"/>
                <a:cs typeface="Lato Regular"/>
              </a:rPr>
              <a:t>}}</a:t>
            </a:r>
            <a:endParaRPr lang="en-GB" sz="8800" b="1" dirty="0">
              <a:latin typeface="Lato Regular"/>
              <a:cs typeface="Lato Regular"/>
            </a:endParaRPr>
          </a:p>
        </p:txBody>
      </p:sp>
    </p:spTree>
    <p:extLst>
      <p:ext uri="{BB962C8B-B14F-4D97-AF65-F5344CB8AC3E}">
        <p14:creationId xmlns:p14="http://schemas.microsoft.com/office/powerpoint/2010/main" val="287460940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Angular?</a:t>
            </a:r>
            <a:endParaRPr lang="en-GB" sz="4800" b="1" dirty="0">
              <a:latin typeface="Lato Regular"/>
              <a:cs typeface="Lato Regular"/>
            </a:endParaRPr>
          </a:p>
        </p:txBody>
      </p:sp>
      <p:sp>
        <p:nvSpPr>
          <p:cNvPr id="7"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Synchronous Events</a:t>
            </a:r>
          </a:p>
          <a:p>
            <a:pPr marL="0" indent="0">
              <a:buFont typeface="Arial"/>
              <a:buNone/>
            </a:pPr>
            <a:endParaRPr lang="en-US" dirty="0" smtClean="0"/>
          </a:p>
          <a:p>
            <a:pPr>
              <a:buFont typeface="Wingdings" charset="2"/>
              <a:buChar char="ü"/>
            </a:pPr>
            <a:r>
              <a:rPr lang="en-US" dirty="0" smtClean="0"/>
              <a:t>    Flexibility</a:t>
            </a:r>
          </a:p>
          <a:p>
            <a:pPr>
              <a:buFont typeface="Wingdings" charset="2"/>
              <a:buChar char="ü"/>
            </a:pPr>
            <a:endParaRPr lang="en-US" dirty="0" smtClean="0"/>
          </a:p>
          <a:p>
            <a:pPr>
              <a:buFont typeface="Wingdings" charset="2"/>
              <a:buChar char="ü"/>
            </a:pPr>
            <a:r>
              <a:rPr lang="en-US" dirty="0" smtClean="0"/>
              <a:t>    Depth</a:t>
            </a:r>
          </a:p>
          <a:p>
            <a:pPr>
              <a:buFont typeface="Wingdings" charset="2"/>
              <a:buChar char="ü"/>
            </a:pPr>
            <a:endParaRPr lang="en-US" dirty="0" smtClean="0"/>
          </a:p>
          <a:p>
            <a:pPr>
              <a:buFont typeface="Wingdings" charset="2"/>
              <a:buChar char="ü"/>
            </a:pPr>
            <a:r>
              <a:rPr lang="en-US" dirty="0" smtClean="0"/>
              <a:t>    Forever Features</a:t>
            </a:r>
            <a:endParaRPr lang="en-US" dirty="0"/>
          </a:p>
        </p:txBody>
      </p:sp>
    </p:spTree>
    <p:extLst>
      <p:ext uri="{BB962C8B-B14F-4D97-AF65-F5344CB8AC3E}">
        <p14:creationId xmlns:p14="http://schemas.microsoft.com/office/powerpoint/2010/main" val="28916316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sz="4000" dirty="0" smtClean="0"/>
              <a:t>No polling for changes.</a:t>
            </a:r>
          </a:p>
          <a:p>
            <a:r>
              <a:rPr lang="en-US" sz="4000" dirty="0" smtClean="0"/>
              <a:t>Side-effects happen immediately.</a:t>
            </a:r>
          </a:p>
          <a:p>
            <a:endParaRPr lang="en-US" dirty="0"/>
          </a:p>
          <a:p>
            <a:pPr marL="0" indent="0">
              <a:buNone/>
            </a:pPr>
            <a:r>
              <a:rPr lang="en-US" dirty="0" smtClean="0">
                <a:solidFill>
                  <a:srgbClr val="000000"/>
                </a:solidFill>
                <a:highlight>
                  <a:srgbClr val="E8F2FE"/>
                </a:highlight>
                <a:latin typeface="Monaco"/>
              </a:rPr>
              <a:t>	</a:t>
            </a:r>
            <a:r>
              <a:rPr lang="en-US" dirty="0" err="1" smtClean="0">
                <a:solidFill>
                  <a:srgbClr val="000000"/>
                </a:solidFill>
                <a:highlight>
                  <a:srgbClr val="E8F2FE"/>
                </a:highlight>
                <a:latin typeface="Monaco"/>
              </a:rPr>
              <a:t>todos.push</a:t>
            </a:r>
            <a:r>
              <a:rPr lang="en-US" dirty="0">
                <a:solidFill>
                  <a:srgbClr val="000000"/>
                </a:solidFill>
                <a:highlight>
                  <a:srgbClr val="E8F2FE"/>
                </a:highlight>
                <a:latin typeface="Monaco"/>
              </a:rPr>
              <a:t>(</a:t>
            </a:r>
            <a:r>
              <a:rPr lang="en-US" dirty="0" smtClean="0">
                <a:solidFill>
                  <a:srgbClr val="000000"/>
                </a:solidFill>
                <a:highlight>
                  <a:srgbClr val="E8F2FE"/>
                </a:highlight>
                <a:latin typeface="Monaco"/>
              </a:rPr>
              <a:t>{</a:t>
            </a:r>
          </a:p>
          <a:p>
            <a:pPr marL="0" indent="0">
              <a:buNone/>
            </a:pPr>
            <a:r>
              <a:rPr lang="en-US" dirty="0" smtClean="0">
                <a:solidFill>
                  <a:srgbClr val="000000"/>
                </a:solidFill>
                <a:highlight>
                  <a:srgbClr val="E8F2FE"/>
                </a:highlight>
                <a:latin typeface="Monaco"/>
              </a:rPr>
              <a:t>	  name</a:t>
            </a:r>
            <a:r>
              <a:rPr lang="en-US" dirty="0">
                <a:solidFill>
                  <a:srgbClr val="000000"/>
                </a:solidFill>
                <a:highlight>
                  <a:srgbClr val="E8F2FE"/>
                </a:highlight>
                <a:latin typeface="Monaco"/>
              </a:rPr>
              <a:t>: </a:t>
            </a:r>
            <a:r>
              <a:rPr lang="en-US" dirty="0">
                <a:solidFill>
                  <a:srgbClr val="005C00"/>
                </a:solidFill>
                <a:highlight>
                  <a:srgbClr val="E8F2FE"/>
                </a:highlight>
                <a:latin typeface="Monaco"/>
              </a:rPr>
              <a:t>"Test this list"</a:t>
            </a:r>
            <a:r>
              <a:rPr lang="en-US" dirty="0">
                <a:solidFill>
                  <a:srgbClr val="000000"/>
                </a:solidFill>
                <a:highlight>
                  <a:srgbClr val="E8F2FE"/>
                </a:highlight>
                <a:latin typeface="Monaco"/>
              </a:rPr>
              <a:t>, </a:t>
            </a:r>
            <a:endParaRPr lang="en-US" dirty="0" smtClean="0">
              <a:solidFill>
                <a:srgbClr val="000000"/>
              </a:solidFill>
              <a:highlight>
                <a:srgbClr val="E8F2FE"/>
              </a:highlight>
              <a:latin typeface="Monaco"/>
            </a:endParaRPr>
          </a:p>
          <a:p>
            <a:pPr marL="0" indent="0">
              <a:buNone/>
            </a:pPr>
            <a:r>
              <a:rPr lang="en-US" dirty="0" smtClean="0">
                <a:solidFill>
                  <a:srgbClr val="000000"/>
                </a:solidFill>
                <a:highlight>
                  <a:srgbClr val="E8F2FE"/>
                </a:highlight>
                <a:latin typeface="Monaco"/>
              </a:rPr>
              <a:t>	  completed</a:t>
            </a:r>
            <a:r>
              <a:rPr lang="en-US" dirty="0">
                <a:solidFill>
                  <a:srgbClr val="000000"/>
                </a:solidFill>
                <a:highlight>
                  <a:srgbClr val="E8F2FE"/>
                </a:highlight>
                <a:latin typeface="Monaco"/>
              </a:rPr>
              <a:t>: </a:t>
            </a:r>
            <a:r>
              <a:rPr lang="en-US" dirty="0" smtClean="0">
                <a:solidFill>
                  <a:srgbClr val="800040"/>
                </a:solidFill>
                <a:highlight>
                  <a:srgbClr val="E8F2FE"/>
                </a:highlight>
                <a:latin typeface="Monaco"/>
              </a:rPr>
              <a:t>true</a:t>
            </a:r>
          </a:p>
          <a:p>
            <a:pPr marL="0" indent="0">
              <a:buNone/>
            </a:pPr>
            <a:r>
              <a:rPr lang="en-US" dirty="0" smtClean="0">
                <a:solidFill>
                  <a:srgbClr val="000000"/>
                </a:solidFill>
                <a:highlight>
                  <a:srgbClr val="E8F2FE"/>
                </a:highlight>
                <a:latin typeface="Monaco"/>
              </a:rPr>
              <a:t>	}</a:t>
            </a:r>
            <a:r>
              <a:rPr lang="en-US" dirty="0">
                <a:solidFill>
                  <a:srgbClr val="000000"/>
                </a:solidFill>
                <a:highlight>
                  <a:srgbClr val="E8F2FE"/>
                </a:highlight>
                <a:latin typeface="Monaco"/>
              </a:rPr>
              <a:t>)</a:t>
            </a:r>
            <a:r>
              <a:rPr lang="en-US" dirty="0">
                <a:solidFill>
                  <a:srgbClr val="5C5C5C"/>
                </a:solidFill>
                <a:highlight>
                  <a:srgbClr val="E8F2FE"/>
                </a:highlight>
                <a:latin typeface="Monaco"/>
              </a:rPr>
              <a:t>;</a:t>
            </a:r>
          </a:p>
          <a:p>
            <a:pPr marL="0" indent="0">
              <a:buNone/>
            </a:pPr>
            <a:endParaRPr lang="en-US" dirty="0">
              <a:latin typeface="Monaco"/>
            </a:endParaRPr>
          </a:p>
          <a:p>
            <a:pPr marL="0" indent="0">
              <a:buNone/>
            </a:pPr>
            <a:r>
              <a:rPr lang="en-US" dirty="0" smtClean="0">
                <a:solidFill>
                  <a:srgbClr val="000000"/>
                </a:solidFill>
                <a:highlight>
                  <a:srgbClr val="FFFFFF"/>
                </a:highlight>
                <a:latin typeface="Monaco"/>
              </a:rPr>
              <a:t>	equal</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a:solidFill>
                  <a:srgbClr val="000000"/>
                </a:solidFill>
                <a:highlight>
                  <a:srgbClr val="FFFFFF"/>
                </a:highlight>
                <a:latin typeface="Monaco"/>
              </a:rPr>
              <a:t>(</a:t>
            </a:r>
            <a:r>
              <a:rPr lang="en-US" dirty="0">
                <a:solidFill>
                  <a:srgbClr val="005C00"/>
                </a:solidFill>
                <a:highlight>
                  <a:srgbClr val="FFFFFF"/>
                </a:highlight>
                <a:latin typeface="Monaco"/>
              </a:rPr>
              <a:t>"#todos li"</a:t>
            </a:r>
            <a:r>
              <a:rPr lang="en-US" dirty="0">
                <a:solidFill>
                  <a:srgbClr val="000000"/>
                </a:solidFill>
                <a:highlight>
                  <a:srgbClr val="FFFFFF"/>
                </a:highlight>
                <a:latin typeface="Monaco"/>
              </a:rPr>
              <a:t>).length, </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err="1" smtClean="0">
                <a:solidFill>
                  <a:srgbClr val="000000"/>
                </a:solidFill>
                <a:highlight>
                  <a:srgbClr val="FFFFFF"/>
                </a:highlight>
                <a:latin typeface="Monaco"/>
              </a:rPr>
              <a:t>todos.length</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a:t>
            </a:r>
            <a:r>
              <a:rPr lang="en-US" dirty="0" err="1">
                <a:solidFill>
                  <a:srgbClr val="005C00"/>
                </a:solidFill>
                <a:highlight>
                  <a:srgbClr val="FFFFFF"/>
                </a:highlight>
                <a:latin typeface="Monaco"/>
              </a:rPr>
              <a:t>todo</a:t>
            </a:r>
            <a:r>
              <a:rPr lang="en-US" dirty="0">
                <a:solidFill>
                  <a:srgbClr val="005C00"/>
                </a:solidFill>
                <a:highlight>
                  <a:srgbClr val="FFFFFF"/>
                </a:highlight>
                <a:latin typeface="Monaco"/>
              </a:rPr>
              <a:t> added to the page"</a:t>
            </a:r>
            <a:r>
              <a:rPr lang="en-US" dirty="0">
                <a:solidFill>
                  <a:srgbClr val="000000"/>
                </a:solidFill>
                <a:highlight>
                  <a:srgbClr val="FFFFFF"/>
                </a:highlight>
                <a:latin typeface="Monaco"/>
              </a:rPr>
              <a:t>)</a:t>
            </a:r>
            <a:r>
              <a:rPr lang="en-US" dirty="0">
                <a:solidFill>
                  <a:srgbClr val="5C5C5C"/>
                </a:solidFill>
                <a:highlight>
                  <a:srgbClr val="FFFFFF"/>
                </a:highlight>
                <a:latin typeface="Monaco"/>
              </a:rPr>
              <a:t>;</a:t>
            </a:r>
            <a:endParaRPr lang="en-US" dirty="0" smtClean="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t>Synchronous Events</a:t>
            </a:r>
            <a:endParaRPr lang="en-GB" sz="4800" b="1" dirty="0">
              <a:latin typeface="Lato Regular"/>
              <a:cs typeface="Lato Regular"/>
            </a:endParaRPr>
          </a:p>
        </p:txBody>
      </p:sp>
    </p:spTree>
    <p:extLst>
      <p:ext uri="{BB962C8B-B14F-4D97-AF65-F5344CB8AC3E}">
        <p14:creationId xmlns:p14="http://schemas.microsoft.com/office/powerpoint/2010/main" val="3751005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da-DK" sz="2400" dirty="0" smtClean="0">
                <a:solidFill>
                  <a:srgbClr val="0000FF"/>
                </a:solidFill>
                <a:highlight>
                  <a:srgbClr val="E8F2FE"/>
                </a:highlight>
                <a:latin typeface="Monaco"/>
              </a:rPr>
              <a:t>&lt;</a:t>
            </a:r>
            <a:r>
              <a:rPr lang="da-DK" sz="2400" dirty="0" smtClean="0">
                <a:solidFill>
                  <a:srgbClr val="000000"/>
                </a:solidFill>
                <a:highlight>
                  <a:srgbClr val="E8F2FE"/>
                </a:highlight>
                <a:latin typeface="Monaco"/>
              </a:rPr>
              <a:t>slider </a:t>
            </a:r>
            <a:r>
              <a:rPr lang="da-DK" sz="2400" dirty="0" smtClean="0">
                <a:solidFill>
                  <a:srgbClr val="FF0000"/>
                </a:solidFill>
                <a:highlight>
                  <a:srgbClr val="E8F2FE"/>
                </a:highlight>
                <a:latin typeface="Monaco"/>
              </a:rPr>
              <a:t>min</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"0" </a:t>
            </a:r>
            <a:r>
              <a:rPr lang="da-DK" sz="2400" b="1" dirty="0" smtClean="0">
                <a:solidFill>
                  <a:srgbClr val="FF0000"/>
                </a:solidFill>
                <a:highlight>
                  <a:srgbClr val="E8F2FE"/>
                </a:highlight>
                <a:latin typeface="Monaco"/>
              </a:rPr>
              <a:t>max</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"100"&gt;&lt;/</a:t>
            </a:r>
            <a:r>
              <a:rPr lang="da-DK" sz="2400" b="1" dirty="0" smtClean="0">
                <a:solidFill>
                  <a:srgbClr val="000000"/>
                </a:solidFill>
                <a:highlight>
                  <a:srgbClr val="E8F2FE"/>
                </a:highlight>
                <a:latin typeface="Monaco"/>
              </a:rPr>
              <a:t>slider</a:t>
            </a:r>
            <a:r>
              <a:rPr lang="da-DK" sz="2400" b="1" dirty="0" smtClean="0">
                <a:solidFill>
                  <a:srgbClr val="0000FF"/>
                </a:solidFill>
                <a:highlight>
                  <a:srgbClr val="E8F2FE"/>
                </a:highlight>
                <a:latin typeface="Monaco"/>
              </a:rPr>
              <a:t>&gt;</a:t>
            </a:r>
          </a:p>
          <a:p>
            <a:endParaRPr lang="da-DK" sz="2400" b="1" u="sng" dirty="0">
              <a:solidFill>
                <a:srgbClr val="0000FF"/>
              </a:solidFill>
              <a:highlight>
                <a:srgbClr val="E8F2FE"/>
              </a:highlight>
              <a:latin typeface="Monaco"/>
            </a:endParaRPr>
          </a:p>
          <a:p>
            <a:r>
              <a:rPr lang="en-US" sz="2400" dirty="0">
                <a:solidFill>
                  <a:srgbClr val="5C5C5C"/>
                </a:solidFill>
                <a:highlight>
                  <a:srgbClr val="E8F2FE"/>
                </a:highlight>
                <a:latin typeface="Monaco"/>
              </a:rPr>
              <a:t>new </a:t>
            </a:r>
            <a:r>
              <a:rPr lang="en-US" sz="2400" dirty="0">
                <a:solidFill>
                  <a:srgbClr val="000000"/>
                </a:solidFill>
                <a:highlight>
                  <a:srgbClr val="E8F2FE"/>
                </a:highlight>
                <a:latin typeface="Monaco"/>
              </a:rPr>
              <a:t>Slider(</a:t>
            </a:r>
            <a:r>
              <a:rPr lang="en-US" sz="2400" dirty="0">
                <a:solidFill>
                  <a:srgbClr val="005C00"/>
                </a:solidFill>
                <a:highlight>
                  <a:srgbClr val="E8F2FE"/>
                </a:highlight>
                <a:latin typeface="Monaco"/>
              </a:rPr>
              <a:t>"#progress"</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"#progress"</a:t>
            </a:r>
            <a:r>
              <a:rPr lang="en-US" sz="2400" dirty="0">
                <a:solidFill>
                  <a:srgbClr val="000000"/>
                </a:solidFill>
                <a:highlight>
                  <a:srgbClr val="FFFFFF"/>
                </a:highlight>
                <a:latin typeface="Monaco"/>
              </a:rPr>
              <a:t>).slider({</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da-DK" sz="2400" b="1" u="sng" dirty="0" smtClean="0">
              <a:solidFill>
                <a:srgbClr val="0000FF"/>
              </a:solidFill>
              <a:highlight>
                <a:srgbClr val="E8F2FE"/>
              </a:highlight>
              <a:latin typeface="Monaco"/>
            </a:endParaRPr>
          </a:p>
          <a:p>
            <a:endParaRPr lang="en-US" sz="2400" dirty="0" smtClean="0">
              <a:latin typeface="Monaco"/>
            </a:endParaRPr>
          </a:p>
        </p:txBody>
      </p:sp>
    </p:spTree>
    <p:extLst>
      <p:ext uri="{BB962C8B-B14F-4D97-AF65-F5344CB8AC3E}">
        <p14:creationId xmlns:p14="http://schemas.microsoft.com/office/powerpoint/2010/main" val="14201748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smtClean="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err="1" smtClean="0">
                <a:solidFill>
                  <a:srgbClr val="000000"/>
                </a:solidFill>
                <a:highlight>
                  <a:srgbClr val="FFFFFF"/>
                </a:highlight>
                <a:latin typeface="Monaco"/>
              </a:rPr>
              <a:t>person.attr</a:t>
            </a:r>
            <a:r>
              <a:rPr lang="en-US" sz="2400" b="1" dirty="0" smtClean="0">
                <a:solidFill>
                  <a:srgbClr val="000000"/>
                </a:solidFill>
                <a:highlight>
                  <a:srgbClr val="FFFFFF"/>
                </a:highlight>
                <a:latin typeface="Monaco"/>
              </a:rPr>
              <a:t>(</a:t>
            </a:r>
            <a:r>
              <a:rPr lang="en-US" sz="2400" b="1" dirty="0" smtClean="0">
                <a:solidFill>
                  <a:srgbClr val="005C00"/>
                </a:solidFill>
                <a:highlight>
                  <a:srgbClr val="FFFFFF"/>
                </a:highlight>
                <a:latin typeface="Monaco"/>
              </a:rPr>
              <a:t>"name"</a:t>
            </a:r>
            <a:r>
              <a:rPr lang="en-US" sz="2400" b="1" dirty="0" smtClean="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is "</a:t>
            </a:r>
            <a:r>
              <a:rPr lang="en-US" sz="2400" dirty="0" smtClean="0">
                <a:solidFill>
                  <a:srgbClr val="5C5C5C"/>
                </a:solidFill>
                <a:highlight>
                  <a:srgbClr val="FFFFFF"/>
                </a:highlight>
                <a:latin typeface="Monaco"/>
              </a:rPr>
              <a:t>+</a:t>
            </a:r>
            <a:r>
              <a:rPr lang="en-US" sz="2400" dirty="0" smtClean="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 "</a:t>
            </a:r>
            <a:r>
              <a:rPr lang="en-US" sz="2400" dirty="0" smtClean="0">
                <a:solidFill>
                  <a:srgbClr val="5C5C5C"/>
                </a:solidFill>
                <a:highlight>
                  <a:srgbClr val="FFFFFF"/>
                </a:highlight>
                <a:latin typeface="Monaco"/>
              </a:rPr>
              <a:t>+</a:t>
            </a:r>
            <a:r>
              <a:rPr lang="en-US" sz="2400" dirty="0" err="1" smtClean="0">
                <a:solidFill>
                  <a:srgbClr val="000000"/>
                </a:solidFill>
                <a:highlight>
                  <a:srgbClr val="FFFFFF"/>
                </a:highlight>
                <a:latin typeface="Monaco"/>
              </a:rPr>
              <a:t>hobbies.join</a:t>
            </a:r>
            <a:r>
              <a:rPr lang="en-US" sz="2400" dirty="0" smtClean="0">
                <a:solidFill>
                  <a:srgbClr val="000000"/>
                </a:solidFill>
                <a:highlight>
                  <a:srgbClr val="FFFFFF"/>
                </a:highlight>
                <a:latin typeface="Monaco"/>
              </a:rPr>
              <a:t>(</a:t>
            </a:r>
            <a:r>
              <a:rPr lang="en-US" sz="2400" dirty="0" smtClean="0">
                <a:solidFill>
                  <a:srgbClr val="005C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25459</TotalTime>
  <Words>2962</Words>
  <Application>Microsoft Macintosh PowerPoint</Application>
  <PresentationFormat>On-screen Show (4:3)</PresentationFormat>
  <Paragraphs>797</Paragraphs>
  <Slides>111</Slides>
  <Notes>34</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482</cp:revision>
  <dcterms:created xsi:type="dcterms:W3CDTF">2013-03-08T20:59:56Z</dcterms:created>
  <dcterms:modified xsi:type="dcterms:W3CDTF">2014-01-11T19:48:27Z</dcterms:modified>
</cp:coreProperties>
</file>